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48"/>
  </p:notesMasterIdLst>
  <p:handoutMasterIdLst>
    <p:handoutMasterId r:id="rId49"/>
  </p:handoutMasterIdLst>
  <p:sldIdLst>
    <p:sldId id="263" r:id="rId5"/>
    <p:sldId id="264" r:id="rId6"/>
    <p:sldId id="303" r:id="rId7"/>
    <p:sldId id="304" r:id="rId8"/>
    <p:sldId id="305" r:id="rId9"/>
    <p:sldId id="306" r:id="rId10"/>
    <p:sldId id="307" r:id="rId11"/>
    <p:sldId id="309" r:id="rId12"/>
    <p:sldId id="310" r:id="rId13"/>
    <p:sldId id="311" r:id="rId14"/>
    <p:sldId id="313" r:id="rId15"/>
    <p:sldId id="314" r:id="rId16"/>
    <p:sldId id="312" r:id="rId17"/>
    <p:sldId id="308" r:id="rId18"/>
    <p:sldId id="316" r:id="rId19"/>
    <p:sldId id="315" r:id="rId20"/>
    <p:sldId id="265" r:id="rId21"/>
    <p:sldId id="266" r:id="rId22"/>
    <p:sldId id="268" r:id="rId23"/>
    <p:sldId id="269" r:id="rId24"/>
    <p:sldId id="271" r:id="rId25"/>
    <p:sldId id="270" r:id="rId26"/>
    <p:sldId id="272" r:id="rId27"/>
    <p:sldId id="274" r:id="rId28"/>
    <p:sldId id="273" r:id="rId29"/>
    <p:sldId id="276" r:id="rId30"/>
    <p:sldId id="277" r:id="rId31"/>
    <p:sldId id="281" r:id="rId32"/>
    <p:sldId id="278" r:id="rId33"/>
    <p:sldId id="284" r:id="rId34"/>
    <p:sldId id="288" r:id="rId35"/>
    <p:sldId id="285" r:id="rId36"/>
    <p:sldId id="286" r:id="rId37"/>
    <p:sldId id="289" r:id="rId38"/>
    <p:sldId id="296" r:id="rId39"/>
    <p:sldId id="290" r:id="rId40"/>
    <p:sldId id="297" r:id="rId41"/>
    <p:sldId id="298" r:id="rId42"/>
    <p:sldId id="299" r:id="rId43"/>
    <p:sldId id="301" r:id="rId44"/>
    <p:sldId id="300" r:id="rId45"/>
    <p:sldId id="302" r:id="rId46"/>
    <p:sldId id="25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  <a:srgbClr val="9E0000"/>
    <a:srgbClr val="BA31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5D74DA-9BEA-4579-8351-21B5858DA12A}" v="25" dt="2024-04-11T20:49:3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5" autoAdjust="0"/>
    <p:restoredTop sz="86369" autoAdjust="0"/>
  </p:normalViewPr>
  <p:slideViewPr>
    <p:cSldViewPr snapToGrid="0">
      <p:cViewPr varScale="1">
        <p:scale>
          <a:sx n="59" d="100"/>
          <a:sy n="59" d="100"/>
        </p:scale>
        <p:origin x="552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2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6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7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5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3.jpg"/><Relationship Id="rId5" Type="http://schemas.openxmlformats.org/officeDocument/2006/relationships/diagramLayout" Target="../diagrams/layout1.xml"/><Relationship Id="rId10" Type="http://schemas.openxmlformats.org/officeDocument/2006/relationships/image" Target="../media/image51.jpg"/><Relationship Id="rId4" Type="http://schemas.openxmlformats.org/officeDocument/2006/relationships/diagramData" Target="../diagrams/data1.xml"/><Relationship Id="rId9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image" Target="../media/image10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A59BA-860A-4EE4-B718-F735149A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3C7248-E85D-855B-27B9-E7F4F007465F}"/>
              </a:ext>
            </a:extLst>
          </p:cNvPr>
          <p:cNvSpPr/>
          <p:nvPr/>
        </p:nvSpPr>
        <p:spPr>
          <a:xfrm>
            <a:off x="447633" y="2447751"/>
            <a:ext cx="11296734" cy="1962497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 txBox="1">
            <a:spLocks/>
          </p:cNvSpPr>
          <p:nvPr/>
        </p:nvSpPr>
        <p:spPr>
          <a:xfrm>
            <a:off x="447633" y="2547340"/>
            <a:ext cx="10993549" cy="8952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/>
              <a:t>Malware REVERSE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447636" y="3531486"/>
            <a:ext cx="10993546" cy="786514"/>
          </a:xfrm>
          <a:prstGeom prst="rect">
            <a:avLst/>
          </a:prstGeom>
        </p:spPr>
        <p:txBody>
          <a:bodyPr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chemeClr val="bg1"/>
                </a:solidFill>
              </a:rPr>
              <a:t>WANNACRY</a:t>
            </a:r>
          </a:p>
        </p:txBody>
      </p:sp>
    </p:spTree>
    <p:extLst>
      <p:ext uri="{BB962C8B-B14F-4D97-AF65-F5344CB8AC3E}">
        <p14:creationId xmlns:p14="http://schemas.microsoft.com/office/powerpoint/2010/main" val="2736788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Digital Numbers">
            <a:extLst>
              <a:ext uri="{FF2B5EF4-FFF2-40B4-BE49-F238E27FC236}">
                <a16:creationId xmlns:a16="http://schemas.microsoft.com/office/drawing/2014/main" id="{EE32D465-B0C2-4E60-9E8D-A8A7FAE084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96B991-2764-4D6E-84BE-CD14FF02D5D3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FEA343-4E1B-4C43-AFC4-77D4D4B809F3}"/>
              </a:ext>
            </a:extLst>
          </p:cNvPr>
          <p:cNvSpPr txBox="1">
            <a:spLocks/>
          </p:cNvSpPr>
          <p:nvPr/>
        </p:nvSpPr>
        <p:spPr>
          <a:xfrm>
            <a:off x="581192" y="70215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What do I need?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56B84-F2BA-45FA-A28C-0EA32D86FB55}"/>
              </a:ext>
            </a:extLst>
          </p:cNvPr>
          <p:cNvSpPr txBox="1"/>
          <p:nvPr/>
        </p:nvSpPr>
        <p:spPr>
          <a:xfrm>
            <a:off x="709463" y="1564384"/>
            <a:ext cx="105424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FlareVM</a:t>
            </a: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– Specialized Windows Reverse Engineering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REMnux</a:t>
            </a: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- Specialized Linux Reverse Engineering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MITRE ATT&amp;CK – A framework to show how cyber attacks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Windows API – The different functions that make Windows Work</a:t>
            </a:r>
          </a:p>
        </p:txBody>
      </p:sp>
    </p:spTree>
    <p:extLst>
      <p:ext uri="{BB962C8B-B14F-4D97-AF65-F5344CB8AC3E}">
        <p14:creationId xmlns:p14="http://schemas.microsoft.com/office/powerpoint/2010/main" val="140677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F3710F8B-4D87-454E-B8BE-1532C9F0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96B991-2764-4D6E-84BE-CD14FF02D5D3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FEA343-4E1B-4C43-AFC4-77D4D4B809F3}"/>
              </a:ext>
            </a:extLst>
          </p:cNvPr>
          <p:cNvSpPr txBox="1">
            <a:spLocks/>
          </p:cNvSpPr>
          <p:nvPr/>
        </p:nvSpPr>
        <p:spPr>
          <a:xfrm>
            <a:off x="581192" y="70215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Malware safety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A2974-5B8C-427E-AA64-16A125ACA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83" y="1604708"/>
            <a:ext cx="4829849" cy="364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63EAD-B139-47B7-B5A5-84EE36BF2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01" y="1604708"/>
            <a:ext cx="4829849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F3710F8B-4D87-454E-B8BE-1532C9F0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96B991-2764-4D6E-84BE-CD14FF02D5D3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FEA343-4E1B-4C43-AFC4-77D4D4B809F3}"/>
              </a:ext>
            </a:extLst>
          </p:cNvPr>
          <p:cNvSpPr txBox="1">
            <a:spLocks/>
          </p:cNvSpPr>
          <p:nvPr/>
        </p:nvSpPr>
        <p:spPr>
          <a:xfrm>
            <a:off x="581192" y="70215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Malware safety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16D8C-3580-43C1-B404-EE67D12B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30" y="1421027"/>
            <a:ext cx="730669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6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A59BA-860A-4EE4-B718-F735149A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3C7248-E85D-855B-27B9-E7F4F007465F}"/>
              </a:ext>
            </a:extLst>
          </p:cNvPr>
          <p:cNvSpPr/>
          <p:nvPr/>
        </p:nvSpPr>
        <p:spPr>
          <a:xfrm>
            <a:off x="447633" y="2447751"/>
            <a:ext cx="11296734" cy="1962497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 txBox="1">
            <a:spLocks/>
          </p:cNvSpPr>
          <p:nvPr/>
        </p:nvSpPr>
        <p:spPr>
          <a:xfrm>
            <a:off x="447613" y="2878892"/>
            <a:ext cx="10993549" cy="8952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/>
              <a:t>Time to Start!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447636" y="3531486"/>
            <a:ext cx="10993546" cy="786514"/>
          </a:xfrm>
          <a:prstGeom prst="rect">
            <a:avLst/>
          </a:prstGeom>
        </p:spPr>
        <p:txBody>
          <a:bodyPr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19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latin typeface="Bahnschrift" panose="020B0502040204020203" pitchFamily="34" charset="0"/>
              </a:rPr>
              <a:t>File headers</a:t>
            </a:r>
            <a:endParaRPr lang="en-US" b="1" dirty="0">
              <a:latin typeface="Franklin Gothic Book" panose="020B0503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C6825-72B2-A316-56DC-CFD03AC71A5D}"/>
              </a:ext>
            </a:extLst>
          </p:cNvPr>
          <p:cNvSpPr/>
          <p:nvPr/>
        </p:nvSpPr>
        <p:spPr>
          <a:xfrm>
            <a:off x="447817" y="1093857"/>
            <a:ext cx="11290860" cy="4940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DA8E8-76C8-4DBF-AA3F-AB225EDEA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74" y="1207917"/>
            <a:ext cx="2619741" cy="1457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84838-5221-415D-899E-179740D0A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217" y="2873463"/>
            <a:ext cx="3096057" cy="1019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47765E-98BC-4705-8657-016864669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286" y="4006840"/>
            <a:ext cx="4124901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3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C6825-72B2-A316-56DC-CFD03AC71A5D}"/>
              </a:ext>
            </a:extLst>
          </p:cNvPr>
          <p:cNvSpPr/>
          <p:nvPr/>
        </p:nvSpPr>
        <p:spPr>
          <a:xfrm>
            <a:off x="447817" y="188385"/>
            <a:ext cx="11290860" cy="5845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78439" y="281686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b="1" dirty="0">
              <a:latin typeface="Franklin Gothic Book" panose="020B05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FC8E05-EA6D-4B7E-97ED-56A7D0098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23" y="348991"/>
            <a:ext cx="6987473" cy="4292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12FC4-6119-48AD-92EA-A32FD637C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426" y="348990"/>
            <a:ext cx="2477383" cy="5524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65829-EB83-4343-9B0E-00A78683A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028" y="4396885"/>
            <a:ext cx="2543530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5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C6825-72B2-A316-56DC-CFD03AC71A5D}"/>
              </a:ext>
            </a:extLst>
          </p:cNvPr>
          <p:cNvSpPr/>
          <p:nvPr/>
        </p:nvSpPr>
        <p:spPr>
          <a:xfrm>
            <a:off x="447817" y="188385"/>
            <a:ext cx="11290860" cy="5845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78439" y="281686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latin typeface="Bahnschrift" panose="020B0502040204020203" pitchFamily="34" charset="0"/>
              </a:rPr>
              <a:t>Using AI for malware</a:t>
            </a:r>
            <a:endParaRPr lang="en-US" b="1" dirty="0">
              <a:latin typeface="Franklin Gothic Book" panose="020B05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CC7C0-6974-40F9-AE88-1612AECBF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819" y="737302"/>
            <a:ext cx="6361198" cy="52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code Examination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F5FD21-0740-27A3-AA7F-F0BBEA97C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80460"/>
            <a:ext cx="11526926" cy="30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82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code Examination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AD700-C3AF-EF9C-276F-58409C78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2903"/>
            <a:ext cx="12192000" cy="44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54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code Examination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78C5A5-0672-2764-D1C5-A2CC2691A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3821"/>
            <a:ext cx="12192000" cy="41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9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Digital Numbers">
            <a:extLst>
              <a:ext uri="{FF2B5EF4-FFF2-40B4-BE49-F238E27FC236}">
                <a16:creationId xmlns:a16="http://schemas.microsoft.com/office/drawing/2014/main" id="{68F524E1-4EED-2F6E-3797-5FF86C444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23D4-34F7-3C73-1836-9000BE48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Bahnschrift" panose="020B0502040204020203" pitchFamily="34" charset="0"/>
              </a:rPr>
              <a:t>What is it?</a:t>
            </a:r>
          </a:p>
        </p:txBody>
      </p:sp>
      <p:pic>
        <p:nvPicPr>
          <p:cNvPr id="1026" name="Picture 2" descr="8 Funny Confused Memes">
            <a:extLst>
              <a:ext uri="{FF2B5EF4-FFF2-40B4-BE49-F238E27FC236}">
                <a16:creationId xmlns:a16="http://schemas.microsoft.com/office/drawing/2014/main" id="{7555BCD6-BE06-059F-E726-8A6FBA4A2E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85" y="2028217"/>
            <a:ext cx="3983759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urers must act on 'cyber confusion' | ITIJ">
            <a:extLst>
              <a:ext uri="{FF2B5EF4-FFF2-40B4-BE49-F238E27FC236}">
                <a16:creationId xmlns:a16="http://schemas.microsoft.com/office/drawing/2014/main" id="{9177F4D4-7617-5195-C7DB-68A2EAE1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952" y="2049220"/>
            <a:ext cx="4646894" cy="26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80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code Examination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392A03-202A-016A-D4CC-40A445E4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55" y="2765146"/>
            <a:ext cx="7158606" cy="1327707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35481A0-DD2C-4DED-31FA-F5496CA24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17" y="1280460"/>
            <a:ext cx="3848100" cy="52870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46202A-71EB-E301-A67E-B82256B5BAE0}"/>
              </a:ext>
            </a:extLst>
          </p:cNvPr>
          <p:cNvSpPr/>
          <p:nvPr/>
        </p:nvSpPr>
        <p:spPr>
          <a:xfrm>
            <a:off x="4619692" y="4857226"/>
            <a:ext cx="7248533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3C4FC-9D72-085A-186C-D3DAE60B13AC}"/>
              </a:ext>
            </a:extLst>
          </p:cNvPr>
          <p:cNvSpPr txBox="1"/>
          <p:nvPr/>
        </p:nvSpPr>
        <p:spPr>
          <a:xfrm>
            <a:off x="4650565" y="4857226"/>
            <a:ext cx="707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C:\Windows\System32\cmd.exe /c rundll32.exe excelsheet.dll,DllMain</a:t>
            </a:r>
          </a:p>
        </p:txBody>
      </p:sp>
    </p:spTree>
    <p:extLst>
      <p:ext uri="{BB962C8B-B14F-4D97-AF65-F5344CB8AC3E}">
        <p14:creationId xmlns:p14="http://schemas.microsoft.com/office/powerpoint/2010/main" val="753135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code Examination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A16737-D021-92BD-CD08-108F46C3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280460"/>
            <a:ext cx="2352675" cy="4753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AC6825-72B2-A316-56DC-CFD03AC71A5D}"/>
              </a:ext>
            </a:extLst>
          </p:cNvPr>
          <p:cNvSpPr/>
          <p:nvPr/>
        </p:nvSpPr>
        <p:spPr>
          <a:xfrm>
            <a:off x="3077277" y="1280460"/>
            <a:ext cx="8661400" cy="4753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5B853-56BC-6D95-4208-938DB4E19F73}"/>
              </a:ext>
            </a:extLst>
          </p:cNvPr>
          <p:cNvSpPr txBox="1"/>
          <p:nvPr/>
        </p:nvSpPr>
        <p:spPr>
          <a:xfrm>
            <a:off x="3077278" y="1263650"/>
            <a:ext cx="866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GetFileAttributesA - Could be used to query file information</a:t>
            </a:r>
          </a:p>
          <a:p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GetCurrentProcess - Querying a process handle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Readfile - Self explained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Writefile - Self explained</a:t>
            </a:r>
          </a:p>
        </p:txBody>
      </p:sp>
    </p:spTree>
    <p:extLst>
      <p:ext uri="{BB962C8B-B14F-4D97-AF65-F5344CB8AC3E}">
        <p14:creationId xmlns:p14="http://schemas.microsoft.com/office/powerpoint/2010/main" val="538663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code Examination</a:t>
            </a:r>
          </a:p>
        </p:txBody>
      </p:sp>
      <p:pic>
        <p:nvPicPr>
          <p:cNvPr id="6" name="Picture 5" descr="A white text with black text&#10;&#10;Description automatically generated">
            <a:extLst>
              <a:ext uri="{FF2B5EF4-FFF2-40B4-BE49-F238E27FC236}">
                <a16:creationId xmlns:a16="http://schemas.microsoft.com/office/drawing/2014/main" id="{F60A3DB0-585A-070C-FBEB-A847EA19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442" y="1280460"/>
            <a:ext cx="7543609" cy="48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45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code Examination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A490F7-3743-BD02-7DAC-1FB76F90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15" y="1280460"/>
            <a:ext cx="8106370" cy="43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12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code Examination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8ECB15-5B66-A56B-881F-789D6681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49" y="1280460"/>
            <a:ext cx="9601201" cy="514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8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code Examination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21E83-5428-0108-FC1F-D05AA381A57D}"/>
              </a:ext>
            </a:extLst>
          </p:cNvPr>
          <p:cNvSpPr/>
          <p:nvPr/>
        </p:nvSpPr>
        <p:spPr>
          <a:xfrm>
            <a:off x="3530599" y="1280460"/>
            <a:ext cx="8661400" cy="4753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C88B9-EE8E-306C-1BE0-AE402DF2D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80460"/>
            <a:ext cx="3522526" cy="4753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C6166C-C680-79F4-DF36-FFFD5CAF7B56}"/>
              </a:ext>
            </a:extLst>
          </p:cNvPr>
          <p:cNvSpPr txBox="1"/>
          <p:nvPr/>
        </p:nvSpPr>
        <p:spPr>
          <a:xfrm>
            <a:off x="3538673" y="1263650"/>
            <a:ext cx="866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GetProcAddress - Could be used to call certain functions in an evasive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GetModuleHandleA - Calls certain module handles from GetProcAddress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LoadLibraryA - Used to load in other maliciously functions into the PE evasively.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Sleep - Could be used to for delay of code execution for time based evasion.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VirtualQuery - Could help with memory enumeration for a process injection.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VirtualProtect - Used to strip memory protection for process injections.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VirtualAlloc - Used to allocate memory as a part of process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22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code Examination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25B6B5-D064-1782-B597-B69507673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" y="1686560"/>
            <a:ext cx="9896383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2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gital Numbers">
            <a:extLst>
              <a:ext uri="{FF2B5EF4-FFF2-40B4-BE49-F238E27FC236}">
                <a16:creationId xmlns:a16="http://schemas.microsoft.com/office/drawing/2014/main" id="{F600101E-7086-D495-2825-AAF7FCD452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PEStudio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66FF6E-0D52-FE5F-2134-15997E73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1195281"/>
            <a:ext cx="5943600" cy="547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50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734EEC6B-67B2-2E33-5725-11FCAA735C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CAPA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8B71D-E77B-35D7-1E0C-1044C34C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568" y="0"/>
            <a:ext cx="8918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12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Numbers">
            <a:extLst>
              <a:ext uri="{FF2B5EF4-FFF2-40B4-BE49-F238E27FC236}">
                <a16:creationId xmlns:a16="http://schemas.microsoft.com/office/drawing/2014/main" id="{85257534-9685-B561-F073-3E51CD37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CAPA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4BA9F-0279-8C59-36F2-41C057D1D6AB}"/>
              </a:ext>
            </a:extLst>
          </p:cNvPr>
          <p:cNvSpPr/>
          <p:nvPr/>
        </p:nvSpPr>
        <p:spPr>
          <a:xfrm>
            <a:off x="1604737" y="1318946"/>
            <a:ext cx="8661400" cy="36933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8CC74-1FEF-CE9D-6E4C-234C3EE72DC1}"/>
              </a:ext>
            </a:extLst>
          </p:cNvPr>
          <p:cNvSpPr txBox="1"/>
          <p:nvPr/>
        </p:nvSpPr>
        <p:spPr>
          <a:xfrm>
            <a:off x="1604738" y="1349636"/>
            <a:ext cx="866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MITRE ATT&amp;CK: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Defense Evasion: Obfuscated File or information [T1027]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Discovery: System Information Discovery [T1082]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Execution: Shared Modules [T1129]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MITRE MBC: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Anti Behavioral analysis: Debugger detection of software breakpoints [B0001.025]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Data: Encode data with Base64 and XOR: [C0026.001] and [C0026.002]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Execution: Install additional program [B0023]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File system: Read and write files [C0051] and [C0052]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Process: Create Process [C0017]</a:t>
            </a:r>
          </a:p>
        </p:txBody>
      </p:sp>
    </p:spTree>
    <p:extLst>
      <p:ext uri="{BB962C8B-B14F-4D97-AF65-F5344CB8AC3E}">
        <p14:creationId xmlns:p14="http://schemas.microsoft.com/office/powerpoint/2010/main" val="272746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Digital Numbers">
            <a:extLst>
              <a:ext uri="{FF2B5EF4-FFF2-40B4-BE49-F238E27FC236}">
                <a16:creationId xmlns:a16="http://schemas.microsoft.com/office/drawing/2014/main" id="{68F524E1-4EED-2F6E-3797-5FF86C444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raftsman House Plan #5445-00458 Elevation Photo">
            <a:extLst>
              <a:ext uri="{FF2B5EF4-FFF2-40B4-BE49-F238E27FC236}">
                <a16:creationId xmlns:a16="http://schemas.microsoft.com/office/drawing/2014/main" id="{37B7366C-F31E-4992-959D-5B9531E3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11" y="980674"/>
            <a:ext cx="7344978" cy="48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09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gital Numbers">
            <a:extLst>
              <a:ext uri="{FF2B5EF4-FFF2-40B4-BE49-F238E27FC236}">
                <a16:creationId xmlns:a16="http://schemas.microsoft.com/office/drawing/2014/main" id="{6C70AF56-CB2C-30A5-A604-17C2C0FC7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Advanced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Cutter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A861C-C52B-25C9-72E8-007DA325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021"/>
            <a:ext cx="6096000" cy="48799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AE7FAF-3401-00DF-EEE8-D64C63B1D6E4}"/>
              </a:ext>
            </a:extLst>
          </p:cNvPr>
          <p:cNvSpPr/>
          <p:nvPr/>
        </p:nvSpPr>
        <p:spPr>
          <a:xfrm>
            <a:off x="6095999" y="1318022"/>
            <a:ext cx="5642677" cy="48799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9042E-9D1D-2EAC-E961-1442E39959F9}"/>
              </a:ext>
            </a:extLst>
          </p:cNvPr>
          <p:cNvSpPr txBox="1"/>
          <p:nvPr/>
        </p:nvSpPr>
        <p:spPr>
          <a:xfrm>
            <a:off x="6095998" y="1349636"/>
            <a:ext cx="56426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MITRE ATT&amp;CK: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Defense Evasion: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Obfuscated File or information [T1027]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MITRE MBC: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Defense Evasion: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Obfuscated Files or Information: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Encoding-Standard Algorithm [E1027.m02]</a:t>
            </a:r>
          </a:p>
          <a:p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Memory Location:</a:t>
            </a:r>
          </a:p>
          <a:p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Franklin Gothic Book" panose="020B0503020102020204" pitchFamily="34" charset="0"/>
              </a:rPr>
              <a:t>0x2288D9E00</a:t>
            </a:r>
          </a:p>
          <a:p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60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gital Numbers">
            <a:extLst>
              <a:ext uri="{FF2B5EF4-FFF2-40B4-BE49-F238E27FC236}">
                <a16:creationId xmlns:a16="http://schemas.microsoft.com/office/drawing/2014/main" id="{6C70AF56-CB2C-30A5-A604-17C2C0FC7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Advanced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Cutter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E7FAF-3401-00DF-EEE8-D64C63B1D6E4}"/>
              </a:ext>
            </a:extLst>
          </p:cNvPr>
          <p:cNvSpPr/>
          <p:nvPr/>
        </p:nvSpPr>
        <p:spPr>
          <a:xfrm>
            <a:off x="6549323" y="1318019"/>
            <a:ext cx="5642677" cy="48799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9042E-9D1D-2EAC-E961-1442E39959F9}"/>
              </a:ext>
            </a:extLst>
          </p:cNvPr>
          <p:cNvSpPr txBox="1"/>
          <p:nvPr/>
        </p:nvSpPr>
        <p:spPr>
          <a:xfrm>
            <a:off x="6549302" y="1349634"/>
            <a:ext cx="5642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MITRE MBC: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Anti-Behavioral Analysis: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Debugger Detection: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Software Breakpoints [B0001.025]</a:t>
            </a:r>
          </a:p>
          <a:p>
            <a:endParaRPr lang="en-US" b="1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Memory Location:</a:t>
            </a:r>
          </a:p>
          <a:p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Franklin Gothic Book" panose="020B0503020102020204" pitchFamily="34" charset="0"/>
              </a:rPr>
              <a:t>0x2288E8B3B</a:t>
            </a:r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85230-F48B-6C80-6698-DB2F77FB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020"/>
            <a:ext cx="6549282" cy="48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03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gital Numbers">
            <a:extLst>
              <a:ext uri="{FF2B5EF4-FFF2-40B4-BE49-F238E27FC236}">
                <a16:creationId xmlns:a16="http://schemas.microsoft.com/office/drawing/2014/main" id="{6C70AF56-CB2C-30A5-A604-17C2C0FC7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Advanced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PEcarve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0D517A-1C58-87AA-10BB-F036D44F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85" y="1093857"/>
            <a:ext cx="7943324" cy="57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7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gital Numbers">
            <a:extLst>
              <a:ext uri="{FF2B5EF4-FFF2-40B4-BE49-F238E27FC236}">
                <a16:creationId xmlns:a16="http://schemas.microsoft.com/office/drawing/2014/main" id="{6C70AF56-CB2C-30A5-A604-17C2C0FC7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Advanced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detect it easy</a:t>
            </a:r>
          </a:p>
        </p:txBody>
      </p:sp>
      <p:pic>
        <p:nvPicPr>
          <p:cNvPr id="4" name="Picture 3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3CF0A90D-FA85-AFA0-A32E-923B6145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" y="1490136"/>
            <a:ext cx="12191980" cy="387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13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gital Numbers">
            <a:extLst>
              <a:ext uri="{FF2B5EF4-FFF2-40B4-BE49-F238E27FC236}">
                <a16:creationId xmlns:a16="http://schemas.microsoft.com/office/drawing/2014/main" id="{6C70AF56-CB2C-30A5-A604-17C2C0FC7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Advanced Static Analysis: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dnspy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F771EB-4875-6761-F1F5-24CCCB02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729" y="1093857"/>
            <a:ext cx="4725035" cy="57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76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gital Numbers">
            <a:extLst>
              <a:ext uri="{FF2B5EF4-FFF2-40B4-BE49-F238E27FC236}">
                <a16:creationId xmlns:a16="http://schemas.microsoft.com/office/drawing/2014/main" id="{6C70AF56-CB2C-30A5-A604-17C2C0FC7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Advanced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DNSPY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484BB-65DA-3BFE-791D-139AA5D23538}"/>
              </a:ext>
            </a:extLst>
          </p:cNvPr>
          <p:cNvSpPr/>
          <p:nvPr/>
        </p:nvSpPr>
        <p:spPr>
          <a:xfrm>
            <a:off x="6095999" y="1318022"/>
            <a:ext cx="5642677" cy="48799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FE9C7-11CB-E693-B566-731D0D97BE18}"/>
              </a:ext>
            </a:extLst>
          </p:cNvPr>
          <p:cNvSpPr txBox="1"/>
          <p:nvPr/>
        </p:nvSpPr>
        <p:spPr>
          <a:xfrm>
            <a:off x="6095997" y="1349636"/>
            <a:ext cx="5731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1. Initialization of WindowsService.NET</a:t>
            </a:r>
          </a:p>
          <a:p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2. Logging the service with a timer</a:t>
            </a:r>
          </a:p>
          <a:p>
            <a:endParaRPr lang="en-US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3. The querying of drive information with DetectNewDrive and the DriveInfo functions.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7BFCFDB-BB72-0A7C-DDB3-A77ABDBA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020"/>
            <a:ext cx="6095997" cy="48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05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gital Numbers">
            <a:extLst>
              <a:ext uri="{FF2B5EF4-FFF2-40B4-BE49-F238E27FC236}">
                <a16:creationId xmlns:a16="http://schemas.microsoft.com/office/drawing/2014/main" id="{6C70AF56-CB2C-30A5-A604-17C2C0FC7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Advanced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DNSPY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484BB-65DA-3BFE-791D-139AA5D23538}"/>
              </a:ext>
            </a:extLst>
          </p:cNvPr>
          <p:cNvSpPr/>
          <p:nvPr/>
        </p:nvSpPr>
        <p:spPr>
          <a:xfrm>
            <a:off x="6095999" y="1318022"/>
            <a:ext cx="6096001" cy="48799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FE9C7-11CB-E693-B566-731D0D97BE18}"/>
              </a:ext>
            </a:extLst>
          </p:cNvPr>
          <p:cNvSpPr txBox="1"/>
          <p:nvPr/>
        </p:nvSpPr>
        <p:spPr>
          <a:xfrm>
            <a:off x="6095997" y="1349636"/>
            <a:ext cx="60959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1. Line 53 shows the UploadNewDriveFiles function to upload the drive information to a remote URL.</a:t>
            </a:r>
          </a:p>
          <a:p>
            <a:endParaRPr lang="en-US" sz="16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2. Upload is initiated with a “POST” method and logging is seen.</a:t>
            </a:r>
          </a:p>
          <a:p>
            <a:endParaRPr lang="en-US" sz="16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3. The WriteLog function is seen writing the time elapsed and writes new drive information.</a:t>
            </a:r>
          </a:p>
          <a:p>
            <a:endParaRPr lang="en-US" sz="16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4. The drive information has been logged the and the UploadNewDriveFiles function uploads the drive information to the URL.</a:t>
            </a:r>
          </a:p>
          <a:p>
            <a:endParaRPr lang="en-US" sz="16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665BD95-9C02-A33C-CB9C-654BDDEFD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50" y="1318018"/>
            <a:ext cx="6095997" cy="2300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754777-F0E2-2D87-BCB8-8BA866806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50" y="3618623"/>
            <a:ext cx="6095997" cy="25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2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gital Numbers">
            <a:extLst>
              <a:ext uri="{FF2B5EF4-FFF2-40B4-BE49-F238E27FC236}">
                <a16:creationId xmlns:a16="http://schemas.microsoft.com/office/drawing/2014/main" id="{6C70AF56-CB2C-30A5-A604-17C2C0FC7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0" y="207434"/>
            <a:ext cx="1219200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9403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Advanced Static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DNSPY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484BB-65DA-3BFE-791D-139AA5D23538}"/>
              </a:ext>
            </a:extLst>
          </p:cNvPr>
          <p:cNvSpPr/>
          <p:nvPr/>
        </p:nvSpPr>
        <p:spPr>
          <a:xfrm>
            <a:off x="-20" y="3686639"/>
            <a:ext cx="12191999" cy="21712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FE9C7-11CB-E693-B566-731D0D97BE18}"/>
              </a:ext>
            </a:extLst>
          </p:cNvPr>
          <p:cNvSpPr txBox="1"/>
          <p:nvPr/>
        </p:nvSpPr>
        <p:spPr>
          <a:xfrm>
            <a:off x="0" y="3718252"/>
            <a:ext cx="831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1. The Writelog function is mentioned for logging along with addTimeStamp to add timestamps to the log.</a:t>
            </a:r>
          </a:p>
          <a:p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2. Time and date information is appended to the log.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B1BA8-4364-5C4E-96D8-A85B5EF3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471"/>
            <a:ext cx="12191999" cy="25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52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 digital binary data on a screen">
            <a:extLst>
              <a:ext uri="{FF2B5EF4-FFF2-40B4-BE49-F238E27FC236}">
                <a16:creationId xmlns:a16="http://schemas.microsoft.com/office/drawing/2014/main" id="{71D198EB-EFD0-2255-572A-9434499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Dynamic Analysis: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Procmon</a:t>
            </a:r>
          </a:p>
        </p:txBody>
      </p: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F0DF965-8645-FFE0-C8A6-440404C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62" y="1093857"/>
            <a:ext cx="10313970" cy="57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73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 digital binary data on a screen">
            <a:extLst>
              <a:ext uri="{FF2B5EF4-FFF2-40B4-BE49-F238E27FC236}">
                <a16:creationId xmlns:a16="http://schemas.microsoft.com/office/drawing/2014/main" id="{71D198EB-EFD0-2255-572A-9434499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Basic Dynamic Analysis: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wIRESHARK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0648708-27C7-B5D9-B262-5633D5A30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780"/>
            <a:ext cx="12192000" cy="42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9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Digital Numbers">
            <a:extLst>
              <a:ext uri="{FF2B5EF4-FFF2-40B4-BE49-F238E27FC236}">
                <a16:creationId xmlns:a16="http://schemas.microsoft.com/office/drawing/2014/main" id="{68F524E1-4EED-2F6E-3797-5FF86C444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Main Floor for House Plan #5445-00458">
            <a:extLst>
              <a:ext uri="{FF2B5EF4-FFF2-40B4-BE49-F238E27FC236}">
                <a16:creationId xmlns:a16="http://schemas.microsoft.com/office/drawing/2014/main" id="{335AFE19-1C1A-471A-BBF2-C291F69E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57" y="663657"/>
            <a:ext cx="5856085" cy="53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76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 digital binary data on a screen">
            <a:extLst>
              <a:ext uri="{FF2B5EF4-FFF2-40B4-BE49-F238E27FC236}">
                <a16:creationId xmlns:a16="http://schemas.microsoft.com/office/drawing/2014/main" id="{71D198EB-EFD0-2255-572A-9434499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Advanced Dynamic Analysis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4C30E-6F98-54B8-F3A1-7F17B13AD405}"/>
              </a:ext>
            </a:extLst>
          </p:cNvPr>
          <p:cNvSpPr/>
          <p:nvPr/>
        </p:nvSpPr>
        <p:spPr>
          <a:xfrm>
            <a:off x="-21" y="2919369"/>
            <a:ext cx="12191999" cy="1006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0814B-F31F-74E2-0D75-848AD97BE4F2}"/>
              </a:ext>
            </a:extLst>
          </p:cNvPr>
          <p:cNvSpPr txBox="1"/>
          <p:nvPr/>
        </p:nvSpPr>
        <p:spPr>
          <a:xfrm>
            <a:off x="-1" y="3165802"/>
            <a:ext cx="12191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From running excelsheet.dll using the x64dbg no new information could be learned about the sample.</a:t>
            </a:r>
          </a:p>
        </p:txBody>
      </p:sp>
    </p:spTree>
    <p:extLst>
      <p:ext uri="{BB962C8B-B14F-4D97-AF65-F5344CB8AC3E}">
        <p14:creationId xmlns:p14="http://schemas.microsoft.com/office/powerpoint/2010/main" val="2079362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 digital binary data on a screen">
            <a:extLst>
              <a:ext uri="{FF2B5EF4-FFF2-40B4-BE49-F238E27FC236}">
                <a16:creationId xmlns:a16="http://schemas.microsoft.com/office/drawing/2014/main" id="{71D198EB-EFD0-2255-572A-9434499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3AF1-7908-5C4D-A02B-66B18E392020}"/>
              </a:ext>
            </a:extLst>
          </p:cNvPr>
          <p:cNvSpPr/>
          <p:nvPr/>
        </p:nvSpPr>
        <p:spPr>
          <a:xfrm>
            <a:off x="447817" y="188384"/>
            <a:ext cx="11290860" cy="90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06D220-C736-FE4D-7709-CE3CE704941C}"/>
              </a:ext>
            </a:extLst>
          </p:cNvPr>
          <p:cNvSpPr txBox="1">
            <a:spLocks/>
          </p:cNvSpPr>
          <p:nvPr/>
        </p:nvSpPr>
        <p:spPr>
          <a:xfrm>
            <a:off x="581192" y="37498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Yara Rules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6" name="Picture 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EB3224F3-A6A0-53C5-5105-96D93F61B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851" y="4028707"/>
            <a:ext cx="4248150" cy="2542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163E2-F3AC-F6FF-4A53-941169386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547" y="1174454"/>
            <a:ext cx="7126757" cy="277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18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3C7248-E85D-855B-27B9-E7F4F007465F}"/>
              </a:ext>
            </a:extLst>
          </p:cNvPr>
          <p:cNvSpPr/>
          <p:nvPr/>
        </p:nvSpPr>
        <p:spPr>
          <a:xfrm>
            <a:off x="447633" y="2447751"/>
            <a:ext cx="11296734" cy="1962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 txBox="1">
            <a:spLocks/>
          </p:cNvSpPr>
          <p:nvPr/>
        </p:nvSpPr>
        <p:spPr>
          <a:xfrm>
            <a:off x="447633" y="2547340"/>
            <a:ext cx="10993549" cy="8952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447636" y="3531486"/>
            <a:ext cx="10993546" cy="786514"/>
          </a:xfrm>
          <a:prstGeom prst="rect">
            <a:avLst/>
          </a:prstGeom>
        </p:spPr>
        <p:txBody>
          <a:bodyPr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7CEBFF"/>
                </a:solidFill>
              </a:rPr>
              <a:t>kellanj103@proton.me</a:t>
            </a:r>
          </a:p>
        </p:txBody>
      </p:sp>
    </p:spTree>
    <p:extLst>
      <p:ext uri="{BB962C8B-B14F-4D97-AF65-F5344CB8AC3E}">
        <p14:creationId xmlns:p14="http://schemas.microsoft.com/office/powerpoint/2010/main" val="4096905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01348C10-1444-0F7A-0C8A-D050714E9A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  <p:pic>
        <p:nvPicPr>
          <p:cNvPr id="9" name="Picture 8" descr="CPU with binary numbers and blueprint">
            <a:extLst>
              <a:ext uri="{FF2B5EF4-FFF2-40B4-BE49-F238E27FC236}">
                <a16:creationId xmlns:a16="http://schemas.microsoft.com/office/drawing/2014/main" id="{E2F87ED3-D2BF-D24A-A743-1ED0928996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7521" y="203835"/>
            <a:ext cx="12192000" cy="6858000"/>
          </a:xfrm>
          <a:prstGeom prst="rect">
            <a:avLst/>
          </a:prstGeom>
        </p:spPr>
      </p:pic>
      <p:pic>
        <p:nvPicPr>
          <p:cNvPr id="11" name="Picture 10" descr="Blue digital binary data on a screen">
            <a:extLst>
              <a:ext uri="{FF2B5EF4-FFF2-40B4-BE49-F238E27FC236}">
                <a16:creationId xmlns:a16="http://schemas.microsoft.com/office/drawing/2014/main" id="{ED2AF809-A163-C924-951D-20D2C6A8A6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28919" y="3428990"/>
            <a:ext cx="12192000" cy="6858000"/>
          </a:xfrm>
          <a:prstGeom prst="rect">
            <a:avLst/>
          </a:prstGeom>
        </p:spPr>
      </p:pic>
      <p:pic>
        <p:nvPicPr>
          <p:cNvPr id="14" name="Picture 13" descr="Programming data on computer monitor">
            <a:extLst>
              <a:ext uri="{FF2B5EF4-FFF2-40B4-BE49-F238E27FC236}">
                <a16:creationId xmlns:a16="http://schemas.microsoft.com/office/drawing/2014/main" id="{F1577020-764C-733F-CF66-DE1C9CB1FF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2917" y="4181475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gital Numbers">
            <a:extLst>
              <a:ext uri="{FF2B5EF4-FFF2-40B4-BE49-F238E27FC236}">
                <a16:creationId xmlns:a16="http://schemas.microsoft.com/office/drawing/2014/main" id="{F2C508F7-B30A-43CA-B54C-809A9E53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SHOCK CLAIM: Aliens have been discovered living HERE on EARTH | Weird |  News | Express.co.uk">
            <a:extLst>
              <a:ext uri="{FF2B5EF4-FFF2-40B4-BE49-F238E27FC236}">
                <a16:creationId xmlns:a16="http://schemas.microsoft.com/office/drawing/2014/main" id="{1E42D7AB-E147-4E44-9546-375E6B0E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94" y="1016000"/>
            <a:ext cx="7648212" cy="45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41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gital Numbers">
            <a:extLst>
              <a:ext uri="{FF2B5EF4-FFF2-40B4-BE49-F238E27FC236}">
                <a16:creationId xmlns:a16="http://schemas.microsoft.com/office/drawing/2014/main" id="{F2C508F7-B30A-43CA-B54C-809A9E53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Photos: Mock aliens, UFO sightings and empty desert towns">
            <a:extLst>
              <a:ext uri="{FF2B5EF4-FFF2-40B4-BE49-F238E27FC236}">
                <a16:creationId xmlns:a16="http://schemas.microsoft.com/office/drawing/2014/main" id="{DF212A82-E64A-47F5-AA9F-78D6A6E1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82" y="702157"/>
            <a:ext cx="7710036" cy="514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96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Digital Numbers">
            <a:extLst>
              <a:ext uri="{FF2B5EF4-FFF2-40B4-BE49-F238E27FC236}">
                <a16:creationId xmlns:a16="http://schemas.microsoft.com/office/drawing/2014/main" id="{EE32D465-B0C2-4E60-9E8D-A8A7FAE084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96B991-2764-4D6E-84BE-CD14FF02D5D3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FEA343-4E1B-4C43-AFC4-77D4D4B809F3}"/>
              </a:ext>
            </a:extLst>
          </p:cNvPr>
          <p:cNvSpPr txBox="1">
            <a:spLocks/>
          </p:cNvSpPr>
          <p:nvPr/>
        </p:nvSpPr>
        <p:spPr>
          <a:xfrm>
            <a:off x="581192" y="70215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But why?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56B84-F2BA-45FA-A28C-0EA32D86FB55}"/>
              </a:ext>
            </a:extLst>
          </p:cNvPr>
          <p:cNvSpPr txBox="1"/>
          <p:nvPr/>
        </p:nvSpPr>
        <p:spPr>
          <a:xfrm>
            <a:off x="709464" y="1564384"/>
            <a:ext cx="8661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Understanding the adversary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Spotting indicators of compromise (IOCs)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Responding to an incident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Understanding intangible warfare</a:t>
            </a:r>
          </a:p>
        </p:txBody>
      </p:sp>
      <p:pic>
        <p:nvPicPr>
          <p:cNvPr id="4098" name="Picture 2" descr="Everything I learned about medical device security from Darth Vader">
            <a:extLst>
              <a:ext uri="{FF2B5EF4-FFF2-40B4-BE49-F238E27FC236}">
                <a16:creationId xmlns:a16="http://schemas.microsoft.com/office/drawing/2014/main" id="{A520B896-8B40-4BEE-8502-22F14CE3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98" y="2987158"/>
            <a:ext cx="5052410" cy="289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64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Digital Numbers">
            <a:extLst>
              <a:ext uri="{FF2B5EF4-FFF2-40B4-BE49-F238E27FC236}">
                <a16:creationId xmlns:a16="http://schemas.microsoft.com/office/drawing/2014/main" id="{EE32D465-B0C2-4E60-9E8D-A8A7FAE084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96B991-2764-4D6E-84BE-CD14FF02D5D3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FEA343-4E1B-4C43-AFC4-77D4D4B809F3}"/>
              </a:ext>
            </a:extLst>
          </p:cNvPr>
          <p:cNvSpPr txBox="1">
            <a:spLocks/>
          </p:cNvSpPr>
          <p:nvPr/>
        </p:nvSpPr>
        <p:spPr>
          <a:xfrm>
            <a:off x="581192" y="702157"/>
            <a:ext cx="11029616" cy="718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Malware Analysis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56B84-F2BA-45FA-A28C-0EA32D86FB55}"/>
              </a:ext>
            </a:extLst>
          </p:cNvPr>
          <p:cNvSpPr txBox="1"/>
          <p:nvPr/>
        </p:nvSpPr>
        <p:spPr>
          <a:xfrm>
            <a:off x="709464" y="1564384"/>
            <a:ext cx="866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Basic Static Analysis </a:t>
            </a: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- Limited tools and looking at the sample when it is not running.</a:t>
            </a:r>
          </a:p>
          <a:p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Basic Dynamic Analysis </a:t>
            </a: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- Executing the sample and collect basic information.</a:t>
            </a:r>
          </a:p>
        </p:txBody>
      </p:sp>
    </p:spTree>
    <p:extLst>
      <p:ext uri="{BB962C8B-B14F-4D97-AF65-F5344CB8AC3E}">
        <p14:creationId xmlns:p14="http://schemas.microsoft.com/office/powerpoint/2010/main" val="85056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gital Numbers">
            <a:extLst>
              <a:ext uri="{FF2B5EF4-FFF2-40B4-BE49-F238E27FC236}">
                <a16:creationId xmlns:a16="http://schemas.microsoft.com/office/drawing/2014/main" id="{F2C508F7-B30A-43CA-B54C-809A9E53CC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1ED65-2CD2-DD1E-5CB9-40BF3BC6DDF8}"/>
              </a:ext>
            </a:extLst>
          </p:cNvPr>
          <p:cNvSpPr/>
          <p:nvPr/>
        </p:nvSpPr>
        <p:spPr>
          <a:xfrm>
            <a:off x="447633" y="558800"/>
            <a:ext cx="11296734" cy="5597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Photos: Mock aliens, UFO sightings and empty desert towns">
            <a:extLst>
              <a:ext uri="{FF2B5EF4-FFF2-40B4-BE49-F238E27FC236}">
                <a16:creationId xmlns:a16="http://schemas.microsoft.com/office/drawing/2014/main" id="{DF212A82-E64A-47F5-AA9F-78D6A6E1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82" y="702157"/>
            <a:ext cx="7710036" cy="514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lien">
            <a:hlinkClick r:id="" action="ppaction://media"/>
            <a:extLst>
              <a:ext uri="{FF2B5EF4-FFF2-40B4-BE49-F238E27FC236}">
                <a16:creationId xmlns:a16="http://schemas.microsoft.com/office/drawing/2014/main" id="{E2AE1D06-26DA-43EF-8072-C952FBC88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0982" y="702156"/>
            <a:ext cx="7710036" cy="514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8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102f64-1369-498e-b124-45b84f0c72a5">
      <Terms xmlns="http://schemas.microsoft.com/office/infopath/2007/PartnerControls"/>
    </lcf76f155ced4ddcb4097134ff3c332f>
    <TaxCatchAll xmlns="50651dd5-f798-4bd9-8c75-cdd0d278e91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5FB6B6524DBA4B946494D114A59267" ma:contentTypeVersion="14" ma:contentTypeDescription="Create a new document." ma:contentTypeScope="" ma:versionID="df0638e5e599411c5e9494391e948940">
  <xsd:schema xmlns:xsd="http://www.w3.org/2001/XMLSchema" xmlns:xs="http://www.w3.org/2001/XMLSchema" xmlns:p="http://schemas.microsoft.com/office/2006/metadata/properties" xmlns:ns2="cc102f64-1369-498e-b124-45b84f0c72a5" xmlns:ns3="50651dd5-f798-4bd9-8c75-cdd0d278e914" targetNamespace="http://schemas.microsoft.com/office/2006/metadata/properties" ma:root="true" ma:fieldsID="04f4d05a00da08a5ded290a9e264df40" ns2:_="" ns3:_="">
    <xsd:import namespace="cc102f64-1369-498e-b124-45b84f0c72a5"/>
    <xsd:import namespace="50651dd5-f798-4bd9-8c75-cdd0d278e9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02f64-1369-498e-b124-45b84f0c7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6407b91-e5df-4d96-9a7d-d5154672c70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651dd5-f798-4bd9-8c75-cdd0d278e91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e54fbb9c-3e1b-4143-a279-acabd10c1ac3}" ma:internalName="TaxCatchAll" ma:showField="CatchAllData" ma:web="50651dd5-f798-4bd9-8c75-cdd0d278e9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documentManagement/types"/>
    <ds:schemaRef ds:uri="http://www.w3.org/XML/1998/namespace"/>
    <ds:schemaRef ds:uri="http://purl.org/dc/elements/1.1/"/>
    <ds:schemaRef ds:uri="0f33b9fe-293c-4584-b561-9469ef056626"/>
    <ds:schemaRef ds:uri="868ab881-0ab1-4f45-8161-37f4de19eb4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  <ds:schemaRef ds:uri="cc102f64-1369-498e-b124-45b84f0c72a5"/>
    <ds:schemaRef ds:uri="50651dd5-f798-4bd9-8c75-cdd0d278e914"/>
  </ds:schemaRefs>
</ds:datastoreItem>
</file>

<file path=customXml/itemProps2.xml><?xml version="1.0" encoding="utf-8"?>
<ds:datastoreItem xmlns:ds="http://schemas.openxmlformats.org/officeDocument/2006/customXml" ds:itemID="{3FDEC156-DF17-46BD-9FB3-9FA0771E92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102f64-1369-498e-b124-45b84f0c72a5"/>
    <ds:schemaRef ds:uri="50651dd5-f798-4bd9-8c75-cdd0d278e9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7220</TotalTime>
  <Words>688</Words>
  <Application>Microsoft Office PowerPoint</Application>
  <PresentationFormat>Widescreen</PresentationFormat>
  <Paragraphs>133</Paragraphs>
  <Slides>43</Slides>
  <Notes>4</Notes>
  <HiddenSlides>3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Bahnschrift</vt:lpstr>
      <vt:lpstr>Calibri</vt:lpstr>
      <vt:lpstr>Franklin Gothic Book</vt:lpstr>
      <vt:lpstr>Gill Sans MT</vt:lpstr>
      <vt:lpstr>Wingdings 2</vt:lpstr>
      <vt:lpstr>Custom</vt:lpstr>
      <vt:lpstr>PowerPoint Presentation</vt:lpstr>
      <vt:lpstr>What is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Communications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Kellan Jones</dc:creator>
  <cp:lastModifiedBy>Kellan Jones</cp:lastModifiedBy>
  <cp:revision>16</cp:revision>
  <dcterms:created xsi:type="dcterms:W3CDTF">2024-01-21T18:04:20Z</dcterms:created>
  <dcterms:modified xsi:type="dcterms:W3CDTF">2025-08-30T01:59:21Z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0x0101001A5FB6B6524DBA4B946494D114A59267</vt:lpwstr>
  </property>
</Properties>
</file>